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sldIdLst>
    <p:sldId id="256" r:id="rId2"/>
    <p:sldId id="257" r:id="rId3"/>
    <p:sldId id="258" r:id="rId4"/>
    <p:sldId id="259" r:id="rId5"/>
    <p:sldId id="260" r:id="rId6"/>
    <p:sldId id="261" r:id="rId7"/>
    <p:sldId id="267" r:id="rId8"/>
    <p:sldId id="268" r:id="rId9"/>
    <p:sldId id="262" r:id="rId10"/>
    <p:sldId id="263" r:id="rId11"/>
    <p:sldId id="264" r:id="rId12"/>
    <p:sldId id="265" r:id="rId13"/>
    <p:sldId id="266"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5CFC6-18BF-7C4F-BECC-244D5264D524}" v="2707" dt="2020-04-28T05:28:50.905"/>
    <p1510:client id="{799FE590-2D6C-673B-3467-F211621021A6}" v="570" vWet="571" dt="2020-04-27T06:46:32.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663"/>
  </p:normalViewPr>
  <p:slideViewPr>
    <p:cSldViewPr snapToGrid="0" snapToObjects="1">
      <p:cViewPr>
        <p:scale>
          <a:sx n="79" d="100"/>
          <a:sy n="79" d="100"/>
        </p:scale>
        <p:origin x="1216"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790F804-BA47-2C48-B238-2B5FF43C6E52}"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CEEC9-4385-694B-82F0-5B94647EA8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040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0F804-BA47-2C48-B238-2B5FF43C6E52}"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147174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0F804-BA47-2C48-B238-2B5FF43C6E52}"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CEEC9-4385-694B-82F0-5B94647EA8F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40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0F804-BA47-2C48-B238-2B5FF43C6E52}"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98148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0F804-BA47-2C48-B238-2B5FF43C6E52}" type="datetimeFigureOut">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ECEEC9-4385-694B-82F0-5B94647EA8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19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F804-BA47-2C48-B238-2B5FF43C6E52}"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1205086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90F804-BA47-2C48-B238-2B5FF43C6E52}" type="datetimeFigureOut">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270047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90F804-BA47-2C48-B238-2B5FF43C6E52}" type="datetimeFigureOut">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55344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0F804-BA47-2C48-B238-2B5FF43C6E52}" type="datetimeFigureOut">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3884685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90F804-BA47-2C48-B238-2B5FF43C6E52}"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ECEEC9-4385-694B-82F0-5B94647EA8FC}" type="slidenum">
              <a:rPr lang="en-US" smtClean="0"/>
              <a:t>‹#›</a:t>
            </a:fld>
            <a:endParaRPr lang="en-US"/>
          </a:p>
        </p:txBody>
      </p:sp>
    </p:spTree>
    <p:extLst>
      <p:ext uri="{BB962C8B-B14F-4D97-AF65-F5344CB8AC3E}">
        <p14:creationId xmlns:p14="http://schemas.microsoft.com/office/powerpoint/2010/main" val="176829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90F804-BA47-2C48-B238-2B5FF43C6E52}" type="datetimeFigureOut">
              <a:rPr lang="en-US" smtClean="0"/>
              <a:t>4/27/2020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ECEEC9-4385-694B-82F0-5B94647EA8F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5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790F804-BA47-2C48-B238-2B5FF43C6E52}" type="datetimeFigureOut">
              <a:rPr lang="en-US" smtClean="0"/>
              <a:t>4/27/2020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CECEEC9-4385-694B-82F0-5B94647EA8F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39984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m.wikipedia.org/wiki/list_of_national_postal_services"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hyperlink" Target="https://en.wikipedia.org/wiki/File:Australia_Post.svg"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traitstimes.com/tech/apple-fever-strikes-singapore-with-launch-of-new-iphone-11-series" TargetMode="External"/><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4E2A-6633-B44B-AC1E-38FC7C82FA73}"/>
              </a:ext>
            </a:extLst>
          </p:cNvPr>
          <p:cNvSpPr>
            <a:spLocks noGrp="1"/>
          </p:cNvSpPr>
          <p:nvPr>
            <p:ph type="ctrTitle"/>
          </p:nvPr>
        </p:nvSpPr>
        <p:spPr>
          <a:xfrm>
            <a:off x="457200" y="5270379"/>
            <a:ext cx="7772400" cy="1463040"/>
          </a:xfrm>
        </p:spPr>
        <p:txBody>
          <a:bodyPr>
            <a:normAutofit/>
          </a:bodyPr>
          <a:lstStyle/>
          <a:p>
            <a:r>
              <a:rPr lang="en-US" dirty="0"/>
              <a:t>Seesaw pitch</a:t>
            </a:r>
          </a:p>
        </p:txBody>
      </p:sp>
      <p:sp>
        <p:nvSpPr>
          <p:cNvPr id="3" name="Subtitle 2">
            <a:extLst>
              <a:ext uri="{FF2B5EF4-FFF2-40B4-BE49-F238E27FC236}">
                <a16:creationId xmlns:a16="http://schemas.microsoft.com/office/drawing/2014/main" id="{DDEC3DEC-E72B-3248-AF32-51C56CF58D04}"/>
              </a:ext>
            </a:extLst>
          </p:cNvPr>
          <p:cNvSpPr>
            <a:spLocks noGrp="1"/>
          </p:cNvSpPr>
          <p:nvPr>
            <p:ph type="subTitle" idx="1"/>
          </p:nvPr>
        </p:nvSpPr>
        <p:spPr>
          <a:xfrm>
            <a:off x="8534400" y="5270379"/>
            <a:ext cx="3200400" cy="1463040"/>
          </a:xfrm>
        </p:spPr>
        <p:txBody>
          <a:bodyPr/>
          <a:lstStyle/>
          <a:p>
            <a:r>
              <a:rPr lang="en-US" dirty="0"/>
              <a:t>Duncan Do </a:t>
            </a:r>
            <a:r>
              <a:rPr lang="en-US"/>
              <a:t>S3718718</a:t>
            </a:r>
            <a:endParaRPr lang="en-US" dirty="0"/>
          </a:p>
          <a:p>
            <a:r>
              <a:rPr lang="en-US" dirty="0"/>
              <a:t>Sher Anne Wong S3703019</a:t>
            </a:r>
          </a:p>
        </p:txBody>
      </p:sp>
      <p:pic>
        <p:nvPicPr>
          <p:cNvPr id="5" name="Picture 4" descr="A picture containing game&#10;&#10;Description automatically generated">
            <a:extLst>
              <a:ext uri="{FF2B5EF4-FFF2-40B4-BE49-F238E27FC236}">
                <a16:creationId xmlns:a16="http://schemas.microsoft.com/office/drawing/2014/main" id="{C9F01AE1-6FE8-6141-BB84-9688231DCE65}"/>
              </a:ext>
            </a:extLst>
          </p:cNvPr>
          <p:cNvPicPr>
            <a:picLocks noChangeAspect="1"/>
          </p:cNvPicPr>
          <p:nvPr/>
        </p:nvPicPr>
        <p:blipFill rotWithShape="1">
          <a:blip r:embed="rId2"/>
          <a:srcRect t="12431" b="35531"/>
          <a:stretch/>
        </p:blipFill>
        <p:spPr>
          <a:xfrm>
            <a:off x="0" y="0"/>
            <a:ext cx="12192000" cy="5143501"/>
          </a:xfrm>
          <a:prstGeom prst="rect">
            <a:avLst/>
          </a:prstGeom>
        </p:spPr>
      </p:pic>
    </p:spTree>
    <p:extLst>
      <p:ext uri="{BB962C8B-B14F-4D97-AF65-F5344CB8AC3E}">
        <p14:creationId xmlns:p14="http://schemas.microsoft.com/office/powerpoint/2010/main" val="3316062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C6B1-8805-DE4B-8EFA-4CF8FDB75203}"/>
              </a:ext>
            </a:extLst>
          </p:cNvPr>
          <p:cNvSpPr>
            <a:spLocks noGrp="1"/>
          </p:cNvSpPr>
          <p:nvPr>
            <p:ph type="title"/>
          </p:nvPr>
        </p:nvSpPr>
        <p:spPr>
          <a:xfrm>
            <a:off x="1024128" y="585216"/>
            <a:ext cx="6066818" cy="1499616"/>
          </a:xfrm>
        </p:spPr>
        <p:txBody>
          <a:bodyPr>
            <a:normAutofit/>
          </a:bodyPr>
          <a:lstStyle/>
          <a:p>
            <a:r>
              <a:rPr lang="en-US"/>
              <a:t>Competitors analysis</a:t>
            </a:r>
          </a:p>
        </p:txBody>
      </p:sp>
      <p:sp>
        <p:nvSpPr>
          <p:cNvPr id="3" name="Content Placeholder 2">
            <a:extLst>
              <a:ext uri="{FF2B5EF4-FFF2-40B4-BE49-F238E27FC236}">
                <a16:creationId xmlns:a16="http://schemas.microsoft.com/office/drawing/2014/main" id="{8EFE25CD-4B50-F54A-B4EC-9ED5A4EA96B4}"/>
              </a:ext>
            </a:extLst>
          </p:cNvPr>
          <p:cNvSpPr>
            <a:spLocks noGrp="1"/>
          </p:cNvSpPr>
          <p:nvPr>
            <p:ph idx="1"/>
          </p:nvPr>
        </p:nvSpPr>
        <p:spPr>
          <a:xfrm>
            <a:off x="1024128" y="2286000"/>
            <a:ext cx="6066818" cy="4023360"/>
          </a:xfrm>
        </p:spPr>
        <p:txBody>
          <a:bodyPr vert="horz" lIns="45720" tIns="45720" rIns="45720" bIns="45720" rtlCol="0" anchor="t">
            <a:normAutofit/>
          </a:bodyPr>
          <a:lstStyle/>
          <a:p>
            <a:pPr>
              <a:buFont typeface="Courier New" panose="02070309020205020404" pitchFamily="49" charset="0"/>
              <a:buChar char="o"/>
            </a:pPr>
            <a:r>
              <a:rPr lang="en-US" dirty="0"/>
              <a:t> </a:t>
            </a:r>
            <a:r>
              <a:rPr lang="en-US" dirty="0" err="1"/>
              <a:t>Airfrov</a:t>
            </a:r>
            <a:r>
              <a:rPr lang="en-US" dirty="0"/>
              <a:t> (Singaporean-based)</a:t>
            </a:r>
          </a:p>
          <a:p>
            <a:pPr>
              <a:buFont typeface="Courier New" panose="02070309020205020404" pitchFamily="49" charset="0"/>
              <a:buChar char="o"/>
            </a:pPr>
            <a:r>
              <a:rPr lang="en-US" dirty="0"/>
              <a:t> </a:t>
            </a:r>
            <a:r>
              <a:rPr lang="en-US" dirty="0" err="1"/>
              <a:t>Grabr</a:t>
            </a:r>
            <a:r>
              <a:rPr lang="en-US" dirty="0"/>
              <a:t> (American-based)</a:t>
            </a:r>
          </a:p>
          <a:p>
            <a:pPr>
              <a:buFont typeface="Courier New" panose="02070309020205020404" pitchFamily="49" charset="0"/>
              <a:buChar char="o"/>
            </a:pPr>
            <a:r>
              <a:rPr lang="en-US" dirty="0"/>
              <a:t> Our challenges:</a:t>
            </a:r>
          </a:p>
          <a:p>
            <a:pPr marL="264795" lvl="1">
              <a:buFont typeface="Courier New" panose="02070309020205020404" pitchFamily="49" charset="0"/>
              <a:buChar char="o"/>
            </a:pPr>
            <a:r>
              <a:rPr lang="en-US" dirty="0"/>
              <a:t> Established markets</a:t>
            </a:r>
          </a:p>
          <a:p>
            <a:pPr marL="264795" lvl="1">
              <a:buFont typeface="Courier New" panose="02070309020205020404" pitchFamily="49" charset="0"/>
              <a:buChar char="o"/>
            </a:pPr>
            <a:r>
              <a:rPr lang="en-US" dirty="0"/>
              <a:t> Reputation</a:t>
            </a:r>
          </a:p>
          <a:p>
            <a:pPr>
              <a:buFont typeface="Courier New" panose="02070309020205020404" pitchFamily="49" charset="0"/>
              <a:buChar char="o"/>
            </a:pPr>
            <a:r>
              <a:rPr lang="en-US" dirty="0"/>
              <a:t> Overcoming those challenges:</a:t>
            </a:r>
          </a:p>
          <a:p>
            <a:pPr marL="264795" lvl="1">
              <a:buFont typeface="Courier New" panose="02070309020205020404" pitchFamily="49" charset="0"/>
              <a:buChar char="o"/>
            </a:pPr>
            <a:r>
              <a:rPr lang="en-US" dirty="0"/>
              <a:t> Offering dynamic pricing strategies</a:t>
            </a:r>
          </a:p>
          <a:p>
            <a:pPr marL="264795" lvl="1">
              <a:buFont typeface="Courier New" panose="02070309020205020404" pitchFamily="49" charset="0"/>
              <a:buChar char="o"/>
            </a:pPr>
            <a:r>
              <a:rPr lang="en-US" dirty="0"/>
              <a:t> </a:t>
            </a:r>
            <a:r>
              <a:rPr lang="en-US"/>
              <a:t>Product screening</a:t>
            </a:r>
          </a:p>
          <a:p>
            <a:pPr marL="264795" lvl="1">
              <a:buFont typeface="Courier New" panose="02070309020205020404" pitchFamily="49" charset="0"/>
              <a:buChar char="o"/>
            </a:pPr>
            <a:r>
              <a:rPr lang="en-US"/>
              <a:t> </a:t>
            </a:r>
            <a:r>
              <a:rPr lang="en-US" dirty="0"/>
              <a:t>Advantage of having an isolated market</a:t>
            </a:r>
          </a:p>
        </p:txBody>
      </p:sp>
      <p:pic>
        <p:nvPicPr>
          <p:cNvPr id="4" name="Picture 3" descr="A picture containing transport, wheel&#10;&#10;Description automatically generated">
            <a:extLst>
              <a:ext uri="{FF2B5EF4-FFF2-40B4-BE49-F238E27FC236}">
                <a16:creationId xmlns:a16="http://schemas.microsoft.com/office/drawing/2014/main" id="{0A0BF129-1E2D-4A49-893E-D5500FB28580}"/>
              </a:ext>
            </a:extLst>
          </p:cNvPr>
          <p:cNvPicPr>
            <a:picLocks noChangeAspect="1"/>
          </p:cNvPicPr>
          <p:nvPr/>
        </p:nvPicPr>
        <p:blipFill>
          <a:blip r:embed="rId2"/>
          <a:stretch>
            <a:fillRect/>
          </a:stretch>
        </p:blipFill>
        <p:spPr>
          <a:xfrm>
            <a:off x="7967533" y="640080"/>
            <a:ext cx="3169122" cy="2628053"/>
          </a:xfrm>
          <a:prstGeom prst="rect">
            <a:avLst/>
          </a:prstGeom>
        </p:spPr>
      </p:pic>
      <p:pic>
        <p:nvPicPr>
          <p:cNvPr id="5" name="Picture 4">
            <a:extLst>
              <a:ext uri="{FF2B5EF4-FFF2-40B4-BE49-F238E27FC236}">
                <a16:creationId xmlns:a16="http://schemas.microsoft.com/office/drawing/2014/main" id="{AF08431E-431C-C646-BA38-FD830AF97FDF}"/>
              </a:ext>
            </a:extLst>
          </p:cNvPr>
          <p:cNvPicPr>
            <a:picLocks noChangeAspect="1"/>
          </p:cNvPicPr>
          <p:nvPr/>
        </p:nvPicPr>
        <p:blipFill>
          <a:blip r:embed="rId3"/>
          <a:stretch>
            <a:fillRect/>
          </a:stretch>
        </p:blipFill>
        <p:spPr>
          <a:xfrm>
            <a:off x="7552267" y="3948117"/>
            <a:ext cx="3999654" cy="2269803"/>
          </a:xfrm>
          <a:prstGeom prst="rect">
            <a:avLst/>
          </a:prstGeom>
        </p:spPr>
      </p:pic>
    </p:spTree>
    <p:extLst>
      <p:ext uri="{BB962C8B-B14F-4D97-AF65-F5344CB8AC3E}">
        <p14:creationId xmlns:p14="http://schemas.microsoft.com/office/powerpoint/2010/main" val="277189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B2B-7B3B-1847-9532-7543D9F7B8A9}"/>
              </a:ext>
            </a:extLst>
          </p:cNvPr>
          <p:cNvSpPr>
            <a:spLocks noGrp="1"/>
          </p:cNvSpPr>
          <p:nvPr>
            <p:ph type="title"/>
          </p:nvPr>
        </p:nvSpPr>
        <p:spPr/>
        <p:txBody>
          <a:bodyPr/>
          <a:lstStyle/>
          <a:p>
            <a:r>
              <a:rPr lang="en-US" dirty="0"/>
              <a:t>team knowledge, expertise and advantages</a:t>
            </a:r>
          </a:p>
        </p:txBody>
      </p:sp>
      <p:sp>
        <p:nvSpPr>
          <p:cNvPr id="3" name="Content Placeholder 2">
            <a:extLst>
              <a:ext uri="{FF2B5EF4-FFF2-40B4-BE49-F238E27FC236}">
                <a16:creationId xmlns:a16="http://schemas.microsoft.com/office/drawing/2014/main" id="{34DC71FF-99B7-6F4D-9095-6D184ACFDD98}"/>
              </a:ext>
            </a:extLst>
          </p:cNvPr>
          <p:cNvSpPr>
            <a:spLocks noGrp="1"/>
          </p:cNvSpPr>
          <p:nvPr>
            <p:ph idx="1"/>
          </p:nvPr>
        </p:nvSpPr>
        <p:spPr/>
        <p:txBody>
          <a:bodyPr vert="horz" lIns="45720" tIns="45720" rIns="45720" bIns="45720" rtlCol="0" anchor="t">
            <a:normAutofit/>
          </a:bodyPr>
          <a:lstStyle/>
          <a:p>
            <a:pPr>
              <a:buFont typeface="Courier New" panose="02070309020205020404" pitchFamily="49" charset="0"/>
              <a:buChar char="o"/>
            </a:pPr>
            <a:r>
              <a:rPr lang="en-US" sz="2800" dirty="0"/>
              <a:t> Sher</a:t>
            </a:r>
          </a:p>
          <a:p>
            <a:pPr marL="264795" lvl="1">
              <a:buFont typeface="Courier New" panose="02070309020205020404" pitchFamily="49" charset="0"/>
              <a:buChar char="o"/>
            </a:pPr>
            <a:r>
              <a:rPr lang="en-US" sz="2400" dirty="0"/>
              <a:t> Business degree</a:t>
            </a:r>
          </a:p>
          <a:p>
            <a:pPr marL="264795" lvl="1">
              <a:buFont typeface="Courier New" panose="02070309020205020404" pitchFamily="49" charset="0"/>
              <a:buChar char="o"/>
            </a:pPr>
            <a:r>
              <a:rPr lang="en-US" sz="2400" dirty="0"/>
              <a:t> Family built on startup businesses</a:t>
            </a:r>
          </a:p>
          <a:p>
            <a:pPr marL="264795" lvl="1">
              <a:buFont typeface="Courier New" panose="02070309020205020404" pitchFamily="49" charset="0"/>
              <a:buChar char="o"/>
            </a:pPr>
            <a:r>
              <a:rPr lang="en-US" sz="2400" dirty="0"/>
              <a:t> Frequent traveler</a:t>
            </a:r>
          </a:p>
          <a:p>
            <a:pPr>
              <a:buFont typeface="Courier New" panose="02070309020205020404" pitchFamily="49" charset="0"/>
              <a:buChar char="o"/>
            </a:pPr>
            <a:r>
              <a:rPr lang="en-US" sz="2800" dirty="0"/>
              <a:t> Duncan</a:t>
            </a:r>
          </a:p>
          <a:p>
            <a:pPr marL="264795" lvl="1">
              <a:buFont typeface="Courier New" panose="02070309020205020404" pitchFamily="49" charset="0"/>
              <a:buChar char="o"/>
            </a:pPr>
            <a:r>
              <a:rPr lang="en-US" sz="2400" dirty="0"/>
              <a:t> Computer Science degree</a:t>
            </a:r>
          </a:p>
          <a:p>
            <a:pPr marL="264795" lvl="1">
              <a:buFont typeface="Courier New" panose="02070309020205020404" pitchFamily="49" charset="0"/>
              <a:buChar char="o"/>
            </a:pPr>
            <a:r>
              <a:rPr lang="en-US" sz="2400" dirty="0"/>
              <a:t> Family connections</a:t>
            </a:r>
          </a:p>
          <a:p>
            <a:pPr marL="264795" lvl="1">
              <a:buFont typeface="Courier New" panose="02070309020205020404" pitchFamily="49" charset="0"/>
              <a:buChar char="o"/>
            </a:pPr>
            <a:endParaRPr lang="en-US" sz="2400" dirty="0"/>
          </a:p>
        </p:txBody>
      </p:sp>
    </p:spTree>
    <p:extLst>
      <p:ext uri="{BB962C8B-B14F-4D97-AF65-F5344CB8AC3E}">
        <p14:creationId xmlns:p14="http://schemas.microsoft.com/office/powerpoint/2010/main" val="313131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5E12-A58E-4147-A371-710D53BABDEF}"/>
              </a:ext>
            </a:extLst>
          </p:cNvPr>
          <p:cNvSpPr>
            <a:spLocks noGrp="1"/>
          </p:cNvSpPr>
          <p:nvPr>
            <p:ph type="title"/>
          </p:nvPr>
        </p:nvSpPr>
        <p:spPr>
          <a:xfrm>
            <a:off x="1024128" y="585216"/>
            <a:ext cx="6066818" cy="1499616"/>
          </a:xfrm>
        </p:spPr>
        <p:txBody>
          <a:bodyPr>
            <a:normAutofit/>
          </a:bodyPr>
          <a:lstStyle/>
          <a:p>
            <a:r>
              <a:rPr lang="en-US"/>
              <a:t>External expertise required</a:t>
            </a:r>
            <a:endParaRPr lang="en-US" dirty="0"/>
          </a:p>
        </p:txBody>
      </p:sp>
      <p:sp>
        <p:nvSpPr>
          <p:cNvPr id="3" name="Content Placeholder 2">
            <a:extLst>
              <a:ext uri="{FF2B5EF4-FFF2-40B4-BE49-F238E27FC236}">
                <a16:creationId xmlns:a16="http://schemas.microsoft.com/office/drawing/2014/main" id="{077AA674-3910-584A-91E2-E17E93C4634E}"/>
              </a:ext>
            </a:extLst>
          </p:cNvPr>
          <p:cNvSpPr>
            <a:spLocks noGrp="1"/>
          </p:cNvSpPr>
          <p:nvPr>
            <p:ph idx="1"/>
          </p:nvPr>
        </p:nvSpPr>
        <p:spPr>
          <a:xfrm>
            <a:off x="1024128" y="2286000"/>
            <a:ext cx="6066818" cy="4023360"/>
          </a:xfrm>
        </p:spPr>
        <p:txBody>
          <a:bodyPr>
            <a:normAutofit/>
          </a:bodyPr>
          <a:lstStyle/>
          <a:p>
            <a:pPr>
              <a:buFont typeface="Courier New" panose="02070309020205020404" pitchFamily="49" charset="0"/>
              <a:buChar char="o"/>
            </a:pPr>
            <a:r>
              <a:rPr lang="en-US" sz="2800" dirty="0"/>
              <a:t> Financial </a:t>
            </a:r>
          </a:p>
          <a:p>
            <a:pPr>
              <a:buFont typeface="Courier New" panose="02070309020205020404" pitchFamily="49" charset="0"/>
              <a:buChar char="o"/>
            </a:pPr>
            <a:r>
              <a:rPr lang="en-US" sz="2800" dirty="0"/>
              <a:t> Legal</a:t>
            </a:r>
          </a:p>
          <a:p>
            <a:pPr>
              <a:buFont typeface="Courier New" panose="02070309020205020404" pitchFamily="49" charset="0"/>
              <a:buChar char="o"/>
            </a:pPr>
            <a:r>
              <a:rPr lang="en-US" sz="2800" dirty="0"/>
              <a:t> Business</a:t>
            </a:r>
          </a:p>
        </p:txBody>
      </p:sp>
      <p:pic>
        <p:nvPicPr>
          <p:cNvPr id="5" name="Picture 4">
            <a:extLst>
              <a:ext uri="{FF2B5EF4-FFF2-40B4-BE49-F238E27FC236}">
                <a16:creationId xmlns:a16="http://schemas.microsoft.com/office/drawing/2014/main" id="{768C145D-0EDA-AF4A-8F4A-67EBA815C5B8}"/>
              </a:ext>
            </a:extLst>
          </p:cNvPr>
          <p:cNvPicPr>
            <a:picLocks noChangeAspect="1"/>
          </p:cNvPicPr>
          <p:nvPr/>
        </p:nvPicPr>
        <p:blipFill rotWithShape="1">
          <a:blip r:embed="rId2"/>
          <a:srcRect l="31705" t="47" r="8503" b="-47"/>
          <a:stretch/>
        </p:blipFill>
        <p:spPr>
          <a:xfrm>
            <a:off x="6302829" y="0"/>
            <a:ext cx="5889171" cy="6858000"/>
          </a:xfrm>
          <a:prstGeom prst="rect">
            <a:avLst/>
          </a:prstGeom>
        </p:spPr>
      </p:pic>
    </p:spTree>
    <p:extLst>
      <p:ext uri="{BB962C8B-B14F-4D97-AF65-F5344CB8AC3E}">
        <p14:creationId xmlns:p14="http://schemas.microsoft.com/office/powerpoint/2010/main" val="89488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7AD6-35F7-8740-8ED1-374410784236}"/>
              </a:ext>
            </a:extLst>
          </p:cNvPr>
          <p:cNvSpPr>
            <a:spLocks noGrp="1"/>
          </p:cNvSpPr>
          <p:nvPr>
            <p:ph type="title"/>
          </p:nvPr>
        </p:nvSpPr>
        <p:spPr>
          <a:xfrm>
            <a:off x="1024128" y="585216"/>
            <a:ext cx="9720072" cy="1499616"/>
          </a:xfrm>
        </p:spPr>
        <p:txBody>
          <a:bodyPr>
            <a:normAutofit/>
          </a:bodyPr>
          <a:lstStyle/>
          <a:p>
            <a:r>
              <a:rPr lang="en-US" dirty="0"/>
              <a:t>Financial plan</a:t>
            </a:r>
          </a:p>
        </p:txBody>
      </p:sp>
      <p:sp>
        <p:nvSpPr>
          <p:cNvPr id="3" name="Content Placeholder 2">
            <a:extLst>
              <a:ext uri="{FF2B5EF4-FFF2-40B4-BE49-F238E27FC236}">
                <a16:creationId xmlns:a16="http://schemas.microsoft.com/office/drawing/2014/main" id="{3200571E-7448-A245-AB07-2D430D274523}"/>
              </a:ext>
            </a:extLst>
          </p:cNvPr>
          <p:cNvSpPr>
            <a:spLocks noGrp="1"/>
          </p:cNvSpPr>
          <p:nvPr>
            <p:ph idx="1"/>
          </p:nvPr>
        </p:nvSpPr>
        <p:spPr>
          <a:xfrm>
            <a:off x="1024128" y="2286000"/>
            <a:ext cx="4754880" cy="4023360"/>
          </a:xfrm>
        </p:spPr>
        <p:txBody>
          <a:bodyPr>
            <a:normAutofit/>
          </a:bodyPr>
          <a:lstStyle/>
          <a:p>
            <a:pPr>
              <a:buFont typeface="Courier New" panose="02070309020205020404" pitchFamily="49" charset="0"/>
              <a:buChar char="o"/>
            </a:pPr>
            <a:r>
              <a:rPr lang="en-US" dirty="0"/>
              <a:t> Estimate cost for the first 3 months - $36,000</a:t>
            </a:r>
          </a:p>
          <a:p>
            <a:pPr lvl="1">
              <a:buFont typeface="Courier New" panose="02070309020205020404" pitchFamily="49" charset="0"/>
              <a:buChar char="o"/>
            </a:pPr>
            <a:r>
              <a:rPr lang="en-US" dirty="0"/>
              <a:t> Includes rent, insurance, advertising, legal costs, etc.</a:t>
            </a:r>
          </a:p>
          <a:p>
            <a:pPr>
              <a:buFont typeface="Courier New" panose="02070309020205020404" pitchFamily="49" charset="0"/>
              <a:buChar char="o"/>
            </a:pPr>
            <a:r>
              <a:rPr lang="en-US" dirty="0"/>
              <a:t> Resource acquisition</a:t>
            </a:r>
          </a:p>
          <a:p>
            <a:pPr lvl="1">
              <a:buFont typeface="Courier New" panose="02070309020205020404" pitchFamily="49" charset="0"/>
              <a:buChar char="o"/>
            </a:pPr>
            <a:r>
              <a:rPr lang="en-US" dirty="0"/>
              <a:t> Crowdfunding websites</a:t>
            </a:r>
          </a:p>
          <a:p>
            <a:pPr lvl="1">
              <a:buFont typeface="Courier New" panose="02070309020205020404" pitchFamily="49" charset="0"/>
              <a:buChar char="o"/>
            </a:pPr>
            <a:r>
              <a:rPr lang="en-US" dirty="0"/>
              <a:t> Networking events</a:t>
            </a:r>
          </a:p>
          <a:p>
            <a:pPr lvl="1">
              <a:buFont typeface="Courier New" panose="02070309020205020404" pitchFamily="49" charset="0"/>
              <a:buChar char="o"/>
            </a:pPr>
            <a:r>
              <a:rPr lang="en-US" dirty="0"/>
              <a:t> Dragon’s Den</a:t>
            </a:r>
          </a:p>
        </p:txBody>
      </p:sp>
      <p:graphicFrame>
        <p:nvGraphicFramePr>
          <p:cNvPr id="5" name="Table 4">
            <a:extLst>
              <a:ext uri="{FF2B5EF4-FFF2-40B4-BE49-F238E27FC236}">
                <a16:creationId xmlns:a16="http://schemas.microsoft.com/office/drawing/2014/main" id="{7F4C0110-C3E6-FA48-996F-321567E4D56F}"/>
              </a:ext>
            </a:extLst>
          </p:cNvPr>
          <p:cNvGraphicFramePr>
            <a:graphicFrameLocks noGrp="1"/>
          </p:cNvGraphicFramePr>
          <p:nvPr>
            <p:extLst>
              <p:ext uri="{D42A27DB-BD31-4B8C-83A1-F6EECF244321}">
                <p14:modId xmlns:p14="http://schemas.microsoft.com/office/powerpoint/2010/main" val="2320683866"/>
              </p:ext>
            </p:extLst>
          </p:nvPr>
        </p:nvGraphicFramePr>
        <p:xfrm>
          <a:off x="6217920" y="1153739"/>
          <a:ext cx="5261066" cy="4492094"/>
        </p:xfrm>
        <a:graphic>
          <a:graphicData uri="http://schemas.openxmlformats.org/drawingml/2006/table">
            <a:tbl>
              <a:tblPr firstRow="1" firstCol="1" bandRow="1">
                <a:tableStyleId>{8EC20E35-A176-4012-BC5E-935CFFF8708E}</a:tableStyleId>
              </a:tblPr>
              <a:tblGrid>
                <a:gridCol w="2729456">
                  <a:extLst>
                    <a:ext uri="{9D8B030D-6E8A-4147-A177-3AD203B41FA5}">
                      <a16:colId xmlns:a16="http://schemas.microsoft.com/office/drawing/2014/main" val="3057328375"/>
                    </a:ext>
                  </a:extLst>
                </a:gridCol>
                <a:gridCol w="420475">
                  <a:extLst>
                    <a:ext uri="{9D8B030D-6E8A-4147-A177-3AD203B41FA5}">
                      <a16:colId xmlns:a16="http://schemas.microsoft.com/office/drawing/2014/main" val="4286857782"/>
                    </a:ext>
                  </a:extLst>
                </a:gridCol>
                <a:gridCol w="708287">
                  <a:extLst>
                    <a:ext uri="{9D8B030D-6E8A-4147-A177-3AD203B41FA5}">
                      <a16:colId xmlns:a16="http://schemas.microsoft.com/office/drawing/2014/main" val="80816718"/>
                    </a:ext>
                  </a:extLst>
                </a:gridCol>
                <a:gridCol w="701424">
                  <a:extLst>
                    <a:ext uri="{9D8B030D-6E8A-4147-A177-3AD203B41FA5}">
                      <a16:colId xmlns:a16="http://schemas.microsoft.com/office/drawing/2014/main" val="1919839198"/>
                    </a:ext>
                  </a:extLst>
                </a:gridCol>
                <a:gridCol w="701424">
                  <a:extLst>
                    <a:ext uri="{9D8B030D-6E8A-4147-A177-3AD203B41FA5}">
                      <a16:colId xmlns:a16="http://schemas.microsoft.com/office/drawing/2014/main" val="2729995946"/>
                    </a:ext>
                  </a:extLst>
                </a:gridCol>
              </a:tblGrid>
              <a:tr h="236426">
                <a:tc>
                  <a:txBody>
                    <a:bodyPr/>
                    <a:lstStyle/>
                    <a:p>
                      <a:pPr marL="0" marR="0">
                        <a:lnSpc>
                          <a:spcPct val="115000"/>
                        </a:lnSpc>
                        <a:spcBef>
                          <a:spcPts val="0"/>
                        </a:spcBef>
                        <a:spcAft>
                          <a:spcPts val="0"/>
                        </a:spcAft>
                      </a:pPr>
                      <a:r>
                        <a:rPr lang="en-GB" sz="1200">
                          <a:effectLst/>
                        </a:rPr>
                        <a:t>Payments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a:lnSpc>
                          <a:spcPct val="115000"/>
                        </a:lnSpc>
                      </a:pPr>
                      <a:endParaRPr lang="en-US" sz="1300">
                        <a:effectLst/>
                        <a:latin typeface="Arial" panose="020B0604020202020204" pitchFamily="34" charset="0"/>
                      </a:endParaRPr>
                    </a:p>
                  </a:txBody>
                  <a:tcPr marL="82341" marR="82341" marT="0" marB="0" anchor="b"/>
                </a:tc>
                <a:tc>
                  <a:txBody>
                    <a:bodyPr/>
                    <a:lstStyle/>
                    <a:p>
                      <a:pPr>
                        <a:lnSpc>
                          <a:spcPct val="115000"/>
                        </a:lnSpc>
                      </a:pPr>
                      <a:endParaRPr lang="en-US" sz="1300">
                        <a:effectLst/>
                        <a:latin typeface="Arial" panose="020B0604020202020204" pitchFamily="34" charset="0"/>
                      </a:endParaRPr>
                    </a:p>
                  </a:txBody>
                  <a:tcPr marL="82341" marR="82341" marT="0" marB="0" anchor="b"/>
                </a:tc>
                <a:tc>
                  <a:txBody>
                    <a:bodyPr/>
                    <a:lstStyle/>
                    <a:p>
                      <a:pPr>
                        <a:lnSpc>
                          <a:spcPct val="115000"/>
                        </a:lnSpc>
                      </a:pPr>
                      <a:endParaRPr lang="en-US" sz="1300">
                        <a:effectLst/>
                        <a:latin typeface="Arial" panose="020B0604020202020204" pitchFamily="34" charset="0"/>
                      </a:endParaRPr>
                    </a:p>
                  </a:txBody>
                  <a:tcPr marL="82341" marR="82341" marT="0" marB="0" anchor="b"/>
                </a:tc>
                <a:tc>
                  <a:txBody>
                    <a:bodyPr/>
                    <a:lstStyle/>
                    <a:p>
                      <a:pPr>
                        <a:lnSpc>
                          <a:spcPct val="115000"/>
                        </a:lnSpc>
                      </a:pPr>
                      <a:endParaRPr lang="en-US" sz="1300">
                        <a:effectLst/>
                        <a:latin typeface="Arial" panose="020B0604020202020204" pitchFamily="34" charset="0"/>
                      </a:endParaRPr>
                    </a:p>
                  </a:txBody>
                  <a:tcPr marL="82341" marR="82341" marT="0" marB="0" anchor="b"/>
                </a:tc>
                <a:extLst>
                  <a:ext uri="{0D108BD9-81ED-4DB2-BD59-A6C34878D82A}">
                    <a16:rowId xmlns:a16="http://schemas.microsoft.com/office/drawing/2014/main" val="4275664380"/>
                  </a:ext>
                </a:extLst>
              </a:tr>
              <a:tr h="236426">
                <a:tc>
                  <a:txBody>
                    <a:bodyPr/>
                    <a:lstStyle/>
                    <a:p>
                      <a:pPr marL="0" marR="0">
                        <a:lnSpc>
                          <a:spcPct val="115000"/>
                        </a:lnSpc>
                        <a:spcBef>
                          <a:spcPts val="0"/>
                        </a:spcBef>
                        <a:spcAft>
                          <a:spcPts val="0"/>
                        </a:spcAft>
                      </a:pPr>
                      <a:r>
                        <a:rPr lang="en-GB" sz="1200">
                          <a:effectLst/>
                        </a:rPr>
                        <a:t>Accounting</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gst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410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410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410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222366330"/>
                  </a:ext>
                </a:extLst>
              </a:tr>
              <a:tr h="236426">
                <a:tc>
                  <a:txBody>
                    <a:bodyPr/>
                    <a:lstStyle/>
                    <a:p>
                      <a:pPr marL="0" marR="0">
                        <a:lnSpc>
                          <a:spcPct val="115000"/>
                        </a:lnSpc>
                        <a:spcBef>
                          <a:spcPts val="0"/>
                        </a:spcBef>
                        <a:spcAft>
                          <a:spcPts val="0"/>
                        </a:spcAft>
                      </a:pPr>
                      <a:r>
                        <a:rPr lang="en-GB" sz="1200">
                          <a:effectLst/>
                        </a:rPr>
                        <a:t>Advertising &amp; promotion</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gst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3000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1500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550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627551836"/>
                  </a:ext>
                </a:extLst>
              </a:tr>
              <a:tr h="236426">
                <a:tc>
                  <a:txBody>
                    <a:bodyPr/>
                    <a:lstStyle/>
                    <a:p>
                      <a:pPr marL="0" marR="0">
                        <a:lnSpc>
                          <a:spcPct val="115000"/>
                        </a:lnSpc>
                        <a:spcBef>
                          <a:spcPts val="0"/>
                        </a:spcBef>
                        <a:spcAft>
                          <a:spcPts val="0"/>
                        </a:spcAft>
                      </a:pPr>
                      <a:r>
                        <a:rPr lang="en-GB" sz="1200">
                          <a:effectLst/>
                        </a:rPr>
                        <a:t>Insurance</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3200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dirty="0">
                          <a:effectLst/>
                        </a:rPr>
                        <a:t>0</a:t>
                      </a:r>
                      <a:endParaRPr lang="en-US" sz="1300" dirty="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899837973"/>
                  </a:ext>
                </a:extLst>
              </a:tr>
              <a:tr h="236426">
                <a:tc>
                  <a:txBody>
                    <a:bodyPr/>
                    <a:lstStyle/>
                    <a:p>
                      <a:pPr marL="0" marR="0">
                        <a:lnSpc>
                          <a:spcPct val="115000"/>
                        </a:lnSpc>
                        <a:spcBef>
                          <a:spcPts val="0"/>
                        </a:spcBef>
                        <a:spcAft>
                          <a:spcPts val="0"/>
                        </a:spcAft>
                      </a:pPr>
                      <a:r>
                        <a:rPr lang="en-GB" sz="1200">
                          <a:effectLst/>
                        </a:rPr>
                        <a:t>Lease / Rent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760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760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760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338108670"/>
                  </a:ext>
                </a:extLst>
              </a:tr>
              <a:tr h="236426">
                <a:tc>
                  <a:txBody>
                    <a:bodyPr/>
                    <a:lstStyle/>
                    <a:p>
                      <a:pPr marL="0" marR="0">
                        <a:lnSpc>
                          <a:spcPct val="115000"/>
                        </a:lnSpc>
                        <a:spcBef>
                          <a:spcPts val="0"/>
                        </a:spcBef>
                        <a:spcAft>
                          <a:spcPts val="0"/>
                        </a:spcAft>
                      </a:pPr>
                      <a:r>
                        <a:rPr lang="en-GB" sz="1200">
                          <a:effectLst/>
                        </a:rPr>
                        <a:t>Legal costs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1000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236308068"/>
                  </a:ext>
                </a:extLst>
              </a:tr>
              <a:tr h="236426">
                <a:tc>
                  <a:txBody>
                    <a:bodyPr/>
                    <a:lstStyle/>
                    <a:p>
                      <a:pPr marL="0" marR="0">
                        <a:lnSpc>
                          <a:spcPct val="115000"/>
                        </a:lnSpc>
                        <a:spcBef>
                          <a:spcPts val="0"/>
                        </a:spcBef>
                        <a:spcAft>
                          <a:spcPts val="0"/>
                        </a:spcAft>
                      </a:pPr>
                      <a:r>
                        <a:rPr lang="en-GB" sz="1200">
                          <a:effectLst/>
                        </a:rPr>
                        <a:t>Business name registration</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85</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842014928"/>
                  </a:ext>
                </a:extLst>
              </a:tr>
              <a:tr h="236426">
                <a:tc>
                  <a:txBody>
                    <a:bodyPr/>
                    <a:lstStyle/>
                    <a:p>
                      <a:pPr marL="0" marR="0">
                        <a:lnSpc>
                          <a:spcPct val="115000"/>
                        </a:lnSpc>
                        <a:spcBef>
                          <a:spcPts val="0"/>
                        </a:spcBef>
                        <a:spcAft>
                          <a:spcPts val="0"/>
                        </a:spcAft>
                      </a:pPr>
                      <a:r>
                        <a:rPr lang="en-GB" sz="1200">
                          <a:effectLst/>
                        </a:rPr>
                        <a:t>Potential hazard expenses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130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222595008"/>
                  </a:ext>
                </a:extLst>
              </a:tr>
              <a:tr h="236426">
                <a:tc>
                  <a:txBody>
                    <a:bodyPr/>
                    <a:lstStyle/>
                    <a:p>
                      <a:pPr marL="0" marR="0">
                        <a:lnSpc>
                          <a:spcPct val="115000"/>
                        </a:lnSpc>
                        <a:spcBef>
                          <a:spcPts val="0"/>
                        </a:spcBef>
                        <a:spcAft>
                          <a:spcPts val="0"/>
                        </a:spcAft>
                      </a:pPr>
                      <a:r>
                        <a:rPr lang="en-GB" sz="1200">
                          <a:effectLst/>
                        </a:rPr>
                        <a:t>Computers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gst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4000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001341744"/>
                  </a:ext>
                </a:extLst>
              </a:tr>
              <a:tr h="236426">
                <a:tc>
                  <a:txBody>
                    <a:bodyPr/>
                    <a:lstStyle/>
                    <a:p>
                      <a:pPr marL="0" marR="0">
                        <a:lnSpc>
                          <a:spcPct val="115000"/>
                        </a:lnSpc>
                        <a:spcBef>
                          <a:spcPts val="0"/>
                        </a:spcBef>
                        <a:spcAft>
                          <a:spcPts val="0"/>
                        </a:spcAft>
                      </a:pPr>
                      <a:r>
                        <a:rPr lang="en-GB" sz="1200">
                          <a:effectLst/>
                        </a:rPr>
                        <a:t>Printing, stationery &amp; postage</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gst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250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139430893"/>
                  </a:ext>
                </a:extLst>
              </a:tr>
              <a:tr h="236426">
                <a:tc>
                  <a:txBody>
                    <a:bodyPr/>
                    <a:lstStyle/>
                    <a:p>
                      <a:pPr marL="0" marR="0">
                        <a:lnSpc>
                          <a:spcPct val="115000"/>
                        </a:lnSpc>
                        <a:spcBef>
                          <a:spcPts val="0"/>
                        </a:spcBef>
                        <a:spcAft>
                          <a:spcPts val="0"/>
                        </a:spcAft>
                      </a:pPr>
                      <a:r>
                        <a:rPr lang="en-GB" sz="1200">
                          <a:effectLst/>
                        </a:rPr>
                        <a:t>Website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54</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54</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54</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346166699"/>
                  </a:ext>
                </a:extLst>
              </a:tr>
              <a:tr h="236426">
                <a:tc>
                  <a:txBody>
                    <a:bodyPr/>
                    <a:lstStyle/>
                    <a:p>
                      <a:pPr marL="0" marR="0">
                        <a:lnSpc>
                          <a:spcPct val="115000"/>
                        </a:lnSpc>
                        <a:spcBef>
                          <a:spcPts val="0"/>
                        </a:spcBef>
                        <a:spcAft>
                          <a:spcPts val="0"/>
                        </a:spcAft>
                      </a:pPr>
                      <a:r>
                        <a:rPr lang="en-GB" sz="1200">
                          <a:effectLst/>
                        </a:rPr>
                        <a:t>Wages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gst</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5000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613631775"/>
                  </a:ext>
                </a:extLst>
              </a:tr>
              <a:tr h="236426">
                <a:tc>
                  <a:txBody>
                    <a:bodyPr/>
                    <a:lstStyle/>
                    <a:p>
                      <a:pPr marL="0" marR="0">
                        <a:lnSpc>
                          <a:spcPct val="115000"/>
                        </a:lnSpc>
                        <a:spcBef>
                          <a:spcPts val="0"/>
                        </a:spcBef>
                        <a:spcAft>
                          <a:spcPts val="0"/>
                        </a:spcAft>
                      </a:pPr>
                      <a:r>
                        <a:rPr lang="en-GB" sz="1200">
                          <a:effectLst/>
                        </a:rPr>
                        <a:t>Superannuation</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475</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475</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475</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868495481"/>
                  </a:ext>
                </a:extLst>
              </a:tr>
              <a:tr h="236426">
                <a:tc>
                  <a:txBody>
                    <a:bodyPr/>
                    <a:lstStyle/>
                    <a:p>
                      <a:pPr marL="0" marR="0">
                        <a:lnSpc>
                          <a:spcPct val="115000"/>
                        </a:lnSpc>
                        <a:spcBef>
                          <a:spcPts val="0"/>
                        </a:spcBef>
                        <a:spcAft>
                          <a:spcPts val="0"/>
                        </a:spcAft>
                      </a:pPr>
                      <a:r>
                        <a:rPr lang="en-GB" sz="1200">
                          <a:effectLst/>
                        </a:rPr>
                        <a:t>Telephone  -  Landline, mobile, ISP</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190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90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90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3583748080"/>
                  </a:ext>
                </a:extLst>
              </a:tr>
              <a:tr h="236426">
                <a:tc>
                  <a:txBody>
                    <a:bodyPr/>
                    <a:lstStyle/>
                    <a:p>
                      <a:pPr marL="0" marR="0">
                        <a:lnSpc>
                          <a:spcPct val="115000"/>
                        </a:lnSpc>
                        <a:spcBef>
                          <a:spcPts val="0"/>
                        </a:spcBef>
                        <a:spcAft>
                          <a:spcPts val="0"/>
                        </a:spcAft>
                      </a:pPr>
                      <a:r>
                        <a:rPr lang="en-GB" sz="1200">
                          <a:effectLst/>
                        </a:rPr>
                        <a:t>Workcover</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2045396647"/>
                  </a:ext>
                </a:extLst>
              </a:tr>
              <a:tr h="236426">
                <a:tc>
                  <a:txBody>
                    <a:bodyPr/>
                    <a:lstStyle/>
                    <a:p>
                      <a:pPr marL="0" marR="0">
                        <a:lnSpc>
                          <a:spcPct val="115000"/>
                        </a:lnSpc>
                        <a:spcBef>
                          <a:spcPts val="0"/>
                        </a:spcBef>
                        <a:spcAft>
                          <a:spcPts val="0"/>
                        </a:spcAft>
                      </a:pPr>
                      <a:r>
                        <a:rPr lang="en-GB" sz="1200">
                          <a:effectLst/>
                        </a:rPr>
                        <a:t>Plant &amp; Equipment (Capital)</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100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0</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4168153811"/>
                  </a:ext>
                </a:extLst>
              </a:tr>
              <a:tr h="236426">
                <a:tc>
                  <a:txBody>
                    <a:bodyPr/>
                    <a:lstStyle/>
                    <a:p>
                      <a:pPr marL="0" marR="0">
                        <a:lnSpc>
                          <a:spcPct val="115000"/>
                        </a:lnSpc>
                        <a:spcBef>
                          <a:spcPts val="0"/>
                        </a:spcBef>
                        <a:spcAft>
                          <a:spcPts val="0"/>
                        </a:spcAft>
                      </a:pPr>
                      <a:r>
                        <a:rPr lang="en-GB" sz="1200">
                          <a:effectLst/>
                        </a:rPr>
                        <a:t>GST Paid on Inputs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1266</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696</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601</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363860525"/>
                  </a:ext>
                </a:extLst>
              </a:tr>
              <a:tr h="236426">
                <a:tc>
                  <a:txBody>
                    <a:bodyPr/>
                    <a:lstStyle/>
                    <a:p>
                      <a:pPr marL="0" marR="0">
                        <a:lnSpc>
                          <a:spcPct val="115000"/>
                        </a:lnSpc>
                        <a:spcBef>
                          <a:spcPts val="0"/>
                        </a:spcBef>
                        <a:spcAft>
                          <a:spcPts val="0"/>
                        </a:spcAft>
                      </a:pPr>
                      <a:r>
                        <a:rPr lang="en-GB" sz="1200">
                          <a:effectLst/>
                        </a:rPr>
                        <a:t>GST Paid to ATO</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12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-1128</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-511</a:t>
                      </a:r>
                      <a:endParaRPr lang="en-US" sz="130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3325241293"/>
                  </a:ext>
                </a:extLst>
              </a:tr>
              <a:tr h="236426">
                <a:tc>
                  <a:txBody>
                    <a:bodyPr/>
                    <a:lstStyle/>
                    <a:p>
                      <a:pPr marL="0" marR="0">
                        <a:lnSpc>
                          <a:spcPct val="115000"/>
                        </a:lnSpc>
                        <a:spcBef>
                          <a:spcPts val="0"/>
                        </a:spcBef>
                        <a:spcAft>
                          <a:spcPts val="0"/>
                        </a:spcAft>
                      </a:pPr>
                      <a:r>
                        <a:rPr lang="en-GB" sz="1200">
                          <a:effectLst/>
                        </a:rPr>
                        <a:t>Total Payments</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nSpc>
                          <a:spcPct val="115000"/>
                        </a:lnSpc>
                        <a:spcBef>
                          <a:spcPts val="0"/>
                        </a:spcBef>
                        <a:spcAft>
                          <a:spcPts val="0"/>
                        </a:spcAft>
                      </a:pPr>
                      <a:r>
                        <a:rPr lang="en-GB" sz="900">
                          <a:effectLst/>
                        </a:rPr>
                        <a:t> </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19970</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a:effectLst/>
                        </a:rPr>
                        <a:t>7957</a:t>
                      </a:r>
                      <a:endParaRPr lang="en-US" sz="1300">
                        <a:effectLst/>
                        <a:latin typeface="Arial" panose="020B0604020202020204" pitchFamily="34" charset="0"/>
                        <a:ea typeface="Arial" panose="020B0604020202020204" pitchFamily="34" charset="0"/>
                      </a:endParaRPr>
                    </a:p>
                  </a:txBody>
                  <a:tcPr marL="82341" marR="82341" marT="0" marB="0" anchor="b"/>
                </a:tc>
                <a:tc>
                  <a:txBody>
                    <a:bodyPr/>
                    <a:lstStyle/>
                    <a:p>
                      <a:pPr marL="0" marR="0" algn="r">
                        <a:lnSpc>
                          <a:spcPct val="115000"/>
                        </a:lnSpc>
                        <a:spcBef>
                          <a:spcPts val="0"/>
                        </a:spcBef>
                        <a:spcAft>
                          <a:spcPts val="0"/>
                        </a:spcAft>
                      </a:pPr>
                      <a:r>
                        <a:rPr lang="en-GB" sz="1200" dirty="0">
                          <a:effectLst/>
                        </a:rPr>
                        <a:t>7529</a:t>
                      </a:r>
                      <a:endParaRPr lang="en-US" sz="1300" dirty="0">
                        <a:effectLst/>
                        <a:latin typeface="Arial" panose="020B0604020202020204" pitchFamily="34" charset="0"/>
                        <a:ea typeface="Arial" panose="020B0604020202020204" pitchFamily="34" charset="0"/>
                      </a:endParaRPr>
                    </a:p>
                  </a:txBody>
                  <a:tcPr marL="82341" marR="82341" marT="0" marB="0" anchor="b"/>
                </a:tc>
                <a:extLst>
                  <a:ext uri="{0D108BD9-81ED-4DB2-BD59-A6C34878D82A}">
                    <a16:rowId xmlns:a16="http://schemas.microsoft.com/office/drawing/2014/main" val="1820252734"/>
                  </a:ext>
                </a:extLst>
              </a:tr>
            </a:tbl>
          </a:graphicData>
        </a:graphic>
      </p:graphicFrame>
    </p:spTree>
    <p:extLst>
      <p:ext uri="{BB962C8B-B14F-4D97-AF65-F5344CB8AC3E}">
        <p14:creationId xmlns:p14="http://schemas.microsoft.com/office/powerpoint/2010/main" val="244014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game&#10;&#10;Description automatically generated">
            <a:extLst>
              <a:ext uri="{FF2B5EF4-FFF2-40B4-BE49-F238E27FC236}">
                <a16:creationId xmlns:a16="http://schemas.microsoft.com/office/drawing/2014/main" id="{C9F01AE1-6FE8-6141-BB84-9688231DCE65}"/>
              </a:ext>
            </a:extLst>
          </p:cNvPr>
          <p:cNvPicPr>
            <a:picLocks noChangeAspect="1"/>
          </p:cNvPicPr>
          <p:nvPr/>
        </p:nvPicPr>
        <p:blipFill rotWithShape="1">
          <a:blip r:embed="rId2">
            <a:alphaModFix amt="45000"/>
          </a:blip>
          <a:srcRect t="8565" r="-1" b="21910"/>
          <a:stretch/>
        </p:blipFill>
        <p:spPr>
          <a:xfrm>
            <a:off x="20" y="-1"/>
            <a:ext cx="12188932" cy="6858000"/>
          </a:xfrm>
          <a:prstGeom prst="rect">
            <a:avLst/>
          </a:prstGeom>
        </p:spPr>
      </p:pic>
      <p:sp>
        <p:nvSpPr>
          <p:cNvPr id="2" name="Title 1">
            <a:extLst>
              <a:ext uri="{FF2B5EF4-FFF2-40B4-BE49-F238E27FC236}">
                <a16:creationId xmlns:a16="http://schemas.microsoft.com/office/drawing/2014/main" id="{340E4E2A-6633-B44B-AC1E-38FC7C82FA73}"/>
              </a:ext>
            </a:extLst>
          </p:cNvPr>
          <p:cNvSpPr>
            <a:spLocks noGrp="1"/>
          </p:cNvSpPr>
          <p:nvPr>
            <p:ph type="ctrTitle"/>
          </p:nvPr>
        </p:nvSpPr>
        <p:spPr>
          <a:xfrm>
            <a:off x="643467" y="643467"/>
            <a:ext cx="7164674" cy="5571066"/>
          </a:xfrm>
        </p:spPr>
        <p:txBody>
          <a:bodyPr>
            <a:normAutofit/>
          </a:bodyPr>
          <a:lstStyle/>
          <a:p>
            <a:r>
              <a:rPr lang="en-US" sz="6600" dirty="0">
                <a:solidFill>
                  <a:schemeClr val="tx1"/>
                </a:solidFill>
              </a:rPr>
              <a:t>Thank you</a:t>
            </a:r>
          </a:p>
        </p:txBody>
      </p:sp>
      <p:sp>
        <p:nvSpPr>
          <p:cNvPr id="3" name="Subtitle 2">
            <a:extLst>
              <a:ext uri="{FF2B5EF4-FFF2-40B4-BE49-F238E27FC236}">
                <a16:creationId xmlns:a16="http://schemas.microsoft.com/office/drawing/2014/main" id="{DDEC3DEC-E72B-3248-AF32-51C56CF58D04}"/>
              </a:ext>
            </a:extLst>
          </p:cNvPr>
          <p:cNvSpPr>
            <a:spLocks noGrp="1"/>
          </p:cNvSpPr>
          <p:nvPr>
            <p:ph type="subTitle" idx="1"/>
          </p:nvPr>
        </p:nvSpPr>
        <p:spPr>
          <a:xfrm>
            <a:off x="8451608" y="643467"/>
            <a:ext cx="3096926" cy="5571066"/>
          </a:xfrm>
        </p:spPr>
        <p:txBody>
          <a:bodyPr>
            <a:normAutofit/>
          </a:bodyPr>
          <a:lstStyle/>
          <a:p>
            <a:r>
              <a:rPr lang="en-US" sz="2000">
                <a:solidFill>
                  <a:schemeClr val="tx1"/>
                </a:solidFill>
              </a:rPr>
              <a:t>Duncan Do S3718718</a:t>
            </a:r>
          </a:p>
          <a:p>
            <a:r>
              <a:rPr lang="en-US" sz="2000">
                <a:solidFill>
                  <a:schemeClr val="tx1"/>
                </a:solidFill>
              </a:rPr>
              <a:t>Sher Anne Wong S3703019</a:t>
            </a:r>
          </a:p>
        </p:txBody>
      </p:sp>
      <p:cxnSp>
        <p:nvCxnSpPr>
          <p:cNvPr id="12" name="Straight Connector 11">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3035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1CD6-4660-0B45-8F98-D5C9226E4AEE}"/>
              </a:ext>
            </a:extLst>
          </p:cNvPr>
          <p:cNvSpPr>
            <a:spLocks noGrp="1"/>
          </p:cNvSpPr>
          <p:nvPr>
            <p:ph type="title"/>
          </p:nvPr>
        </p:nvSpPr>
        <p:spPr/>
        <p:txBody>
          <a:bodyPr/>
          <a:lstStyle/>
          <a:p>
            <a:r>
              <a:rPr lang="en-US"/>
              <a:t>Who are we and what do we do?</a:t>
            </a:r>
          </a:p>
        </p:txBody>
      </p:sp>
      <p:sp>
        <p:nvSpPr>
          <p:cNvPr id="3" name="Content Placeholder 2">
            <a:extLst>
              <a:ext uri="{FF2B5EF4-FFF2-40B4-BE49-F238E27FC236}">
                <a16:creationId xmlns:a16="http://schemas.microsoft.com/office/drawing/2014/main" id="{9DEAB197-C3F0-3F41-8711-6865DBF738B0}"/>
              </a:ext>
            </a:extLst>
          </p:cNvPr>
          <p:cNvSpPr>
            <a:spLocks noGrp="1"/>
          </p:cNvSpPr>
          <p:nvPr>
            <p:ph idx="1"/>
          </p:nvPr>
        </p:nvSpPr>
        <p:spPr/>
        <p:txBody>
          <a:bodyPr vert="horz" lIns="45720" tIns="45720" rIns="45720" bIns="45720" rtlCol="0" anchor="t">
            <a:normAutofit/>
          </a:bodyPr>
          <a:lstStyle/>
          <a:p>
            <a:pPr>
              <a:buFont typeface="Courier New" panose="02070309020205020404" pitchFamily="49" charset="0"/>
              <a:buChar char="o"/>
            </a:pPr>
            <a:r>
              <a:rPr lang="en-US" sz="2800" dirty="0"/>
              <a:t> Seesaw is founded by Sher Anne Wong and Duncan Do. </a:t>
            </a:r>
          </a:p>
          <a:p>
            <a:pPr>
              <a:buFont typeface="Courier New" panose="02070309020205020404" pitchFamily="49" charset="0"/>
              <a:buChar char="o"/>
            </a:pPr>
            <a:r>
              <a:rPr lang="en-US" sz="2800" dirty="0"/>
              <a:t> We are a peer-to-peer marketplace that connects locals who want to buy goods from overseas that are unattainable due to shipping difficulties to travelers who are able and willing to ferry the items to the locals.</a:t>
            </a:r>
          </a:p>
          <a:p>
            <a:pPr>
              <a:buFont typeface="Courier New" panose="02070309020205020404" pitchFamily="49" charset="0"/>
              <a:buChar char="o"/>
            </a:pPr>
            <a:r>
              <a:rPr lang="en-US" sz="2800" dirty="0"/>
              <a:t> Our goals</a:t>
            </a:r>
            <a:endParaRPr lang="en-US" dirty="0"/>
          </a:p>
          <a:p>
            <a:pPr lvl="1">
              <a:buFont typeface="Courier New" panose="02070309020205020404" pitchFamily="49" charset="0"/>
              <a:buChar char="o"/>
            </a:pPr>
            <a:r>
              <a:rPr lang="en-US" sz="2000" dirty="0"/>
              <a:t> Connecting people around the world</a:t>
            </a:r>
            <a:endParaRPr lang="en-US" sz="2200" dirty="0"/>
          </a:p>
          <a:p>
            <a:pPr lvl="1">
              <a:buFont typeface="Courier New" panose="02070309020205020404" pitchFamily="49" charset="0"/>
              <a:buChar char="o"/>
            </a:pPr>
            <a:r>
              <a:rPr lang="en-US" sz="2200" dirty="0"/>
              <a:t> </a:t>
            </a:r>
            <a:r>
              <a:rPr lang="en-US" sz="2000" dirty="0"/>
              <a:t>Giving people the opportunity to indulge in their favorite goods</a:t>
            </a:r>
            <a:endParaRPr lang="en-US" dirty="0"/>
          </a:p>
        </p:txBody>
      </p:sp>
    </p:spTree>
    <p:extLst>
      <p:ext uri="{BB962C8B-B14F-4D97-AF65-F5344CB8AC3E}">
        <p14:creationId xmlns:p14="http://schemas.microsoft.com/office/powerpoint/2010/main" val="341752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92A4-976C-614A-B8EC-92434DFBBB03}"/>
              </a:ext>
            </a:extLst>
          </p:cNvPr>
          <p:cNvSpPr>
            <a:spLocks noGrp="1"/>
          </p:cNvSpPr>
          <p:nvPr>
            <p:ph type="title"/>
          </p:nvPr>
        </p:nvSpPr>
        <p:spPr/>
        <p:txBody>
          <a:bodyPr/>
          <a:lstStyle/>
          <a:p>
            <a:r>
              <a:rPr lang="en-US" dirty="0"/>
              <a:t>How did this idea come about?</a:t>
            </a:r>
          </a:p>
        </p:txBody>
      </p:sp>
      <p:pic>
        <p:nvPicPr>
          <p:cNvPr id="5" name="Content Placeholder 4" descr="A red bus is parked on the side of a road&#10;&#10;Description automatically generated">
            <a:extLst>
              <a:ext uri="{FF2B5EF4-FFF2-40B4-BE49-F238E27FC236}">
                <a16:creationId xmlns:a16="http://schemas.microsoft.com/office/drawing/2014/main" id="{5E9EDEB5-DFA4-CD4E-9F59-416E8C334332}"/>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024128" y="3280562"/>
            <a:ext cx="4561550" cy="3047945"/>
          </a:xfrm>
        </p:spPr>
      </p:pic>
      <p:pic>
        <p:nvPicPr>
          <p:cNvPr id="8" name="Picture 7" descr="A close up of a sign&#10;&#10;Description automatically generated">
            <a:extLst>
              <a:ext uri="{FF2B5EF4-FFF2-40B4-BE49-F238E27FC236}">
                <a16:creationId xmlns:a16="http://schemas.microsoft.com/office/drawing/2014/main" id="{BAD8B3CA-670A-084A-8704-61DA13FC8B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4128" y="2155240"/>
            <a:ext cx="4561550" cy="1125322"/>
          </a:xfrm>
          <a:prstGeom prst="rect">
            <a:avLst/>
          </a:prstGeom>
        </p:spPr>
      </p:pic>
      <p:pic>
        <p:nvPicPr>
          <p:cNvPr id="10" name="Picture 9">
            <a:extLst>
              <a:ext uri="{FF2B5EF4-FFF2-40B4-BE49-F238E27FC236}">
                <a16:creationId xmlns:a16="http://schemas.microsoft.com/office/drawing/2014/main" id="{C08AD533-022A-2648-B44C-75B0CDF3B3BB}"/>
              </a:ext>
            </a:extLst>
          </p:cNvPr>
          <p:cNvPicPr>
            <a:picLocks noChangeAspect="1"/>
          </p:cNvPicPr>
          <p:nvPr/>
        </p:nvPicPr>
        <p:blipFill rotWithShape="1">
          <a:blip r:embed="rId6"/>
          <a:srcRect t="20553" b="18063"/>
          <a:stretch/>
        </p:blipFill>
        <p:spPr>
          <a:xfrm>
            <a:off x="6096000" y="2120036"/>
            <a:ext cx="5141976" cy="4208471"/>
          </a:xfrm>
          <a:prstGeom prst="rect">
            <a:avLst/>
          </a:prstGeom>
        </p:spPr>
      </p:pic>
    </p:spTree>
    <p:extLst>
      <p:ext uri="{BB962C8B-B14F-4D97-AF65-F5344CB8AC3E}">
        <p14:creationId xmlns:p14="http://schemas.microsoft.com/office/powerpoint/2010/main" val="307584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E1784-5F33-D44C-9460-FB29A3674F03}"/>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dirty="0">
                <a:solidFill>
                  <a:schemeClr val="tx1">
                    <a:alpha val="80000"/>
                  </a:schemeClr>
                </a:solidFill>
              </a:rPr>
              <a:t>Not new, but better!</a:t>
            </a:r>
          </a:p>
        </p:txBody>
      </p:sp>
      <p:sp>
        <p:nvSpPr>
          <p:cNvPr id="3" name="Content Placeholder 2">
            <a:extLst>
              <a:ext uri="{FF2B5EF4-FFF2-40B4-BE49-F238E27FC236}">
                <a16:creationId xmlns:a16="http://schemas.microsoft.com/office/drawing/2014/main" id="{8C4DA394-2A1F-8846-B671-EB0F2F7B2F7B}"/>
              </a:ext>
            </a:extLst>
          </p:cNvPr>
          <p:cNvSpPr>
            <a:spLocks noGrp="1"/>
          </p:cNvSpPr>
          <p:nvPr>
            <p:ph idx="4294967295"/>
          </p:nvPr>
        </p:nvSpPr>
        <p:spPr>
          <a:xfrm>
            <a:off x="8451608" y="643467"/>
            <a:ext cx="3096926" cy="5571066"/>
          </a:xfrm>
        </p:spPr>
        <p:txBody>
          <a:bodyPr vert="horz" lIns="91440" tIns="45720" rIns="91440" bIns="45720" rtlCol="0" anchor="ctr">
            <a:normAutofit/>
          </a:bodyPr>
          <a:lstStyle/>
          <a:p>
            <a:pPr marL="0" indent="0">
              <a:lnSpc>
                <a:spcPct val="100000"/>
              </a:lnSpc>
              <a:spcBef>
                <a:spcPts val="0"/>
              </a:spcBef>
              <a:buNone/>
            </a:pPr>
            <a:r>
              <a:rPr lang="en-US" sz="2000">
                <a:solidFill>
                  <a:schemeClr val="tx1">
                    <a:lumMod val="95000"/>
                    <a:lumOff val="5000"/>
                  </a:schemeClr>
                </a:solidFill>
              </a:rPr>
              <a:t> </a:t>
            </a:r>
          </a:p>
        </p:txBody>
      </p:sp>
      <p:cxnSp>
        <p:nvCxnSpPr>
          <p:cNvPr id="16" name="Straight Connector 15">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0D47B2F-B467-3D40-A81D-3B1887654C14}"/>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B4CFFDC0-EDF9-DD4F-9D99-C9A697C50FBC}"/>
              </a:ext>
            </a:extLst>
          </p:cNvPr>
          <p:cNvPicPr>
            <a:picLocks noChangeAspect="1"/>
          </p:cNvPicPr>
          <p:nvPr/>
        </p:nvPicPr>
        <p:blipFill>
          <a:blip r:embed="rId3"/>
          <a:stretch>
            <a:fillRect/>
          </a:stretch>
        </p:blipFill>
        <p:spPr>
          <a:xfrm>
            <a:off x="8451607" y="874685"/>
            <a:ext cx="3389379" cy="5108629"/>
          </a:xfrm>
          <a:prstGeom prst="rect">
            <a:avLst/>
          </a:prstGeom>
        </p:spPr>
      </p:pic>
    </p:spTree>
    <p:extLst>
      <p:ext uri="{BB962C8B-B14F-4D97-AF65-F5344CB8AC3E}">
        <p14:creationId xmlns:p14="http://schemas.microsoft.com/office/powerpoint/2010/main" val="339726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5662-6870-2046-AFC6-5AE2FEFD0E67}"/>
              </a:ext>
            </a:extLst>
          </p:cNvPr>
          <p:cNvSpPr>
            <a:spLocks noGrp="1"/>
          </p:cNvSpPr>
          <p:nvPr>
            <p:ph type="title"/>
          </p:nvPr>
        </p:nvSpPr>
        <p:spPr/>
        <p:txBody>
          <a:bodyPr/>
          <a:lstStyle/>
          <a:p>
            <a:r>
              <a:rPr lang="en-US"/>
              <a:t>Potential Profitability of seesaw</a:t>
            </a:r>
          </a:p>
        </p:txBody>
      </p:sp>
      <p:sp>
        <p:nvSpPr>
          <p:cNvPr id="3" name="Content Placeholder 2">
            <a:extLst>
              <a:ext uri="{FF2B5EF4-FFF2-40B4-BE49-F238E27FC236}">
                <a16:creationId xmlns:a16="http://schemas.microsoft.com/office/drawing/2014/main" id="{97E3E9BB-1E39-9344-A48C-C2509B1ECDB2}"/>
              </a:ext>
            </a:extLst>
          </p:cNvPr>
          <p:cNvSpPr>
            <a:spLocks noGrp="1"/>
          </p:cNvSpPr>
          <p:nvPr>
            <p:ph idx="1"/>
          </p:nvPr>
        </p:nvSpPr>
        <p:spPr/>
        <p:txBody>
          <a:bodyPr vert="horz" lIns="45720" tIns="45720" rIns="45720" bIns="45720" rtlCol="0" anchor="t">
            <a:normAutofit/>
          </a:bodyPr>
          <a:lstStyle/>
          <a:p>
            <a:pPr>
              <a:buFont typeface="Courier New" panose="02070309020205020404" pitchFamily="49" charset="0"/>
              <a:buChar char="o"/>
            </a:pPr>
            <a:r>
              <a:rPr lang="en-US" sz="2400" dirty="0"/>
              <a:t> The success of similar services such as UberEATS, Deliveroo, </a:t>
            </a:r>
            <a:r>
              <a:rPr lang="en-US" sz="2400" dirty="0" err="1"/>
              <a:t>Easi</a:t>
            </a:r>
            <a:r>
              <a:rPr lang="en-US" sz="2400" dirty="0"/>
              <a:t>, etc. </a:t>
            </a:r>
          </a:p>
          <a:p>
            <a:pPr>
              <a:buFont typeface="Courier New" panose="02070309020205020404" pitchFamily="49" charset="0"/>
              <a:buChar char="o"/>
            </a:pPr>
            <a:r>
              <a:rPr lang="en-US" sz="2400" dirty="0"/>
              <a:t> People prefer convenience and efficiency</a:t>
            </a:r>
          </a:p>
          <a:p>
            <a:pPr>
              <a:buFont typeface="Courier New" panose="02070309020205020404" pitchFamily="49" charset="0"/>
              <a:buChar char="o"/>
            </a:pPr>
            <a:r>
              <a:rPr lang="en-US" sz="2400" dirty="0"/>
              <a:t> Globalization is our best friend</a:t>
            </a:r>
          </a:p>
          <a:p>
            <a:pPr lvl="1">
              <a:buFont typeface="Courier New" panose="02070309020205020404" pitchFamily="49" charset="0"/>
              <a:buChar char="o"/>
            </a:pPr>
            <a:r>
              <a:rPr lang="en-US" sz="2000" dirty="0"/>
              <a:t> Popularization of online shopping </a:t>
            </a:r>
            <a:endParaRPr lang="en-US" sz="2400" dirty="0"/>
          </a:p>
          <a:p>
            <a:pPr>
              <a:buFont typeface="Courier New" panose="02070309020205020404" pitchFamily="49" charset="0"/>
              <a:buChar char="o"/>
            </a:pPr>
            <a:r>
              <a:rPr lang="en-US" sz="2400" dirty="0"/>
              <a:t> Bridging the gap between supply and demand everywhere</a:t>
            </a:r>
          </a:p>
        </p:txBody>
      </p:sp>
    </p:spTree>
    <p:extLst>
      <p:ext uri="{BB962C8B-B14F-4D97-AF65-F5344CB8AC3E}">
        <p14:creationId xmlns:p14="http://schemas.microsoft.com/office/powerpoint/2010/main" val="1583676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2EF3-D0AB-CF48-9EBF-0B8F769537E5}"/>
              </a:ext>
            </a:extLst>
          </p:cNvPr>
          <p:cNvSpPr>
            <a:spLocks noGrp="1"/>
          </p:cNvSpPr>
          <p:nvPr>
            <p:ph type="title"/>
          </p:nvPr>
        </p:nvSpPr>
        <p:spPr/>
        <p:txBody>
          <a:bodyPr/>
          <a:lstStyle/>
          <a:p>
            <a:r>
              <a:rPr lang="en-US" dirty="0"/>
              <a:t>Target market</a:t>
            </a:r>
          </a:p>
        </p:txBody>
      </p:sp>
      <p:sp>
        <p:nvSpPr>
          <p:cNvPr id="3" name="Content Placeholder 2">
            <a:extLst>
              <a:ext uri="{FF2B5EF4-FFF2-40B4-BE49-F238E27FC236}">
                <a16:creationId xmlns:a16="http://schemas.microsoft.com/office/drawing/2014/main" id="{E9527E39-9F2C-1046-AF3F-BF2A15216E32}"/>
              </a:ext>
            </a:extLst>
          </p:cNvPr>
          <p:cNvSpPr>
            <a:spLocks noGrp="1"/>
          </p:cNvSpPr>
          <p:nvPr>
            <p:ph idx="1"/>
          </p:nvPr>
        </p:nvSpPr>
        <p:spPr>
          <a:xfrm>
            <a:off x="1024129" y="2286000"/>
            <a:ext cx="4805172" cy="4023360"/>
          </a:xfrm>
        </p:spPr>
        <p:txBody>
          <a:bodyPr>
            <a:normAutofit/>
          </a:bodyPr>
          <a:lstStyle/>
          <a:p>
            <a:pPr>
              <a:buFont typeface="Courier New" panose="02070309020205020404" pitchFamily="49" charset="0"/>
              <a:buChar char="o"/>
            </a:pPr>
            <a:r>
              <a:rPr lang="en-US" sz="3200" dirty="0"/>
              <a:t> Two-fold </a:t>
            </a:r>
          </a:p>
          <a:p>
            <a:pPr marL="642366" lvl="1" indent="-514350">
              <a:buFont typeface="+mj-lt"/>
              <a:buAutoNum type="arabicPeriod"/>
            </a:pPr>
            <a:r>
              <a:rPr lang="en-US" sz="2800" dirty="0"/>
              <a:t>Product ferries</a:t>
            </a:r>
          </a:p>
          <a:p>
            <a:pPr marL="642366" lvl="1" indent="-514350">
              <a:buFont typeface="+mj-lt"/>
              <a:buAutoNum type="arabicPeriod"/>
            </a:pPr>
            <a:r>
              <a:rPr lang="en-US" sz="2800" dirty="0"/>
              <a:t>Product receivers</a:t>
            </a:r>
          </a:p>
        </p:txBody>
      </p:sp>
      <p:pic>
        <p:nvPicPr>
          <p:cNvPr id="5" name="Picture 4">
            <a:extLst>
              <a:ext uri="{FF2B5EF4-FFF2-40B4-BE49-F238E27FC236}">
                <a16:creationId xmlns:a16="http://schemas.microsoft.com/office/drawing/2014/main" id="{B33F8673-0C61-5445-A44B-3C752AC8FCA4}"/>
              </a:ext>
            </a:extLst>
          </p:cNvPr>
          <p:cNvPicPr>
            <a:picLocks noChangeAspect="1"/>
          </p:cNvPicPr>
          <p:nvPr/>
        </p:nvPicPr>
        <p:blipFill>
          <a:blip r:embed="rId2"/>
          <a:stretch>
            <a:fillRect/>
          </a:stretch>
        </p:blipFill>
        <p:spPr>
          <a:xfrm>
            <a:off x="6096000" y="2286000"/>
            <a:ext cx="5470497" cy="2340864"/>
          </a:xfrm>
          <a:prstGeom prst="rect">
            <a:avLst/>
          </a:prstGeom>
        </p:spPr>
      </p:pic>
    </p:spTree>
    <p:extLst>
      <p:ext uri="{BB962C8B-B14F-4D97-AF65-F5344CB8AC3E}">
        <p14:creationId xmlns:p14="http://schemas.microsoft.com/office/powerpoint/2010/main" val="378728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2EF3-D0AB-CF48-9EBF-0B8F769537E5}"/>
              </a:ext>
            </a:extLst>
          </p:cNvPr>
          <p:cNvSpPr>
            <a:spLocks noGrp="1"/>
          </p:cNvSpPr>
          <p:nvPr>
            <p:ph type="title"/>
          </p:nvPr>
        </p:nvSpPr>
        <p:spPr/>
        <p:txBody>
          <a:bodyPr/>
          <a:lstStyle/>
          <a:p>
            <a:r>
              <a:rPr lang="en-US"/>
              <a:t>Product ferries</a:t>
            </a:r>
          </a:p>
        </p:txBody>
      </p:sp>
      <p:sp>
        <p:nvSpPr>
          <p:cNvPr id="3" name="Content Placeholder 2">
            <a:extLst>
              <a:ext uri="{FF2B5EF4-FFF2-40B4-BE49-F238E27FC236}">
                <a16:creationId xmlns:a16="http://schemas.microsoft.com/office/drawing/2014/main" id="{E9527E39-9F2C-1046-AF3F-BF2A15216E32}"/>
              </a:ext>
            </a:extLst>
          </p:cNvPr>
          <p:cNvSpPr>
            <a:spLocks noGrp="1"/>
          </p:cNvSpPr>
          <p:nvPr>
            <p:ph idx="1"/>
          </p:nvPr>
        </p:nvSpPr>
        <p:spPr/>
        <p:txBody>
          <a:bodyPr vert="horz" lIns="45720" tIns="45720" rIns="45720" bIns="45720" rtlCol="0" anchor="t">
            <a:normAutofit/>
          </a:bodyPr>
          <a:lstStyle/>
          <a:p>
            <a:pPr>
              <a:buFont typeface="Courier New" panose="02070309020205020404" pitchFamily="49" charset="0"/>
              <a:buChar char="o"/>
            </a:pPr>
            <a:r>
              <a:rPr lang="en-US" sz="3200" dirty="0"/>
              <a:t> People who frequently travel</a:t>
            </a:r>
          </a:p>
          <a:p>
            <a:pPr marL="264795" lvl="1">
              <a:buFont typeface="Courier New" panose="02070309020205020404" pitchFamily="49" charset="0"/>
              <a:buChar char="o"/>
            </a:pPr>
            <a:r>
              <a:rPr lang="en-US" sz="2800" dirty="0"/>
              <a:t> E.g. Backpackers</a:t>
            </a:r>
          </a:p>
          <a:p>
            <a:pPr>
              <a:buFont typeface="Courier New" panose="02070309020205020404" pitchFamily="49" charset="0"/>
              <a:buChar char="o"/>
            </a:pPr>
            <a:r>
              <a:rPr lang="en-US" sz="3200" dirty="0"/>
              <a:t> Travelers with extra baggage space</a:t>
            </a:r>
          </a:p>
          <a:p>
            <a:pPr>
              <a:buFont typeface="Courier New" panose="02070309020205020404" pitchFamily="49" charset="0"/>
              <a:buChar char="o"/>
            </a:pPr>
            <a:r>
              <a:rPr lang="en-US" sz="3200" dirty="0"/>
              <a:t> Comes at no extra cost to them</a:t>
            </a:r>
          </a:p>
        </p:txBody>
      </p:sp>
      <p:pic>
        <p:nvPicPr>
          <p:cNvPr id="4" name="Picture 3">
            <a:extLst>
              <a:ext uri="{FF2B5EF4-FFF2-40B4-BE49-F238E27FC236}">
                <a16:creationId xmlns:a16="http://schemas.microsoft.com/office/drawing/2014/main" id="{29200A3F-49D5-574B-A01E-0529F6C31FEB}"/>
              </a:ext>
            </a:extLst>
          </p:cNvPr>
          <p:cNvPicPr>
            <a:picLocks noChangeAspect="1"/>
          </p:cNvPicPr>
          <p:nvPr/>
        </p:nvPicPr>
        <p:blipFill>
          <a:blip r:embed="rId2"/>
          <a:stretch>
            <a:fillRect/>
          </a:stretch>
        </p:blipFill>
        <p:spPr>
          <a:xfrm>
            <a:off x="7613649" y="2178050"/>
            <a:ext cx="4279900" cy="2501900"/>
          </a:xfrm>
          <a:prstGeom prst="rect">
            <a:avLst/>
          </a:prstGeom>
        </p:spPr>
      </p:pic>
    </p:spTree>
    <p:extLst>
      <p:ext uri="{BB962C8B-B14F-4D97-AF65-F5344CB8AC3E}">
        <p14:creationId xmlns:p14="http://schemas.microsoft.com/office/powerpoint/2010/main" val="143661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2EF3-D0AB-CF48-9EBF-0B8F769537E5}"/>
              </a:ext>
            </a:extLst>
          </p:cNvPr>
          <p:cNvSpPr>
            <a:spLocks noGrp="1"/>
          </p:cNvSpPr>
          <p:nvPr>
            <p:ph type="title"/>
          </p:nvPr>
        </p:nvSpPr>
        <p:spPr>
          <a:xfrm>
            <a:off x="1024129" y="585216"/>
            <a:ext cx="4431792" cy="1499616"/>
          </a:xfrm>
        </p:spPr>
        <p:txBody>
          <a:bodyPr>
            <a:normAutofit/>
          </a:bodyPr>
          <a:lstStyle/>
          <a:p>
            <a:r>
              <a:rPr lang="en-US" dirty="0"/>
              <a:t>Product receivers</a:t>
            </a:r>
          </a:p>
        </p:txBody>
      </p:sp>
      <p:sp>
        <p:nvSpPr>
          <p:cNvPr id="3" name="Content Placeholder 2">
            <a:extLst>
              <a:ext uri="{FF2B5EF4-FFF2-40B4-BE49-F238E27FC236}">
                <a16:creationId xmlns:a16="http://schemas.microsoft.com/office/drawing/2014/main" id="{E9527E39-9F2C-1046-AF3F-BF2A15216E32}"/>
              </a:ext>
            </a:extLst>
          </p:cNvPr>
          <p:cNvSpPr>
            <a:spLocks noGrp="1"/>
          </p:cNvSpPr>
          <p:nvPr>
            <p:ph idx="1"/>
          </p:nvPr>
        </p:nvSpPr>
        <p:spPr>
          <a:xfrm>
            <a:off x="1024128" y="2286000"/>
            <a:ext cx="4429615" cy="3931920"/>
          </a:xfrm>
        </p:spPr>
        <p:txBody>
          <a:bodyPr>
            <a:normAutofit/>
          </a:bodyPr>
          <a:lstStyle/>
          <a:p>
            <a:pPr>
              <a:buFont typeface="Courier New" panose="02070309020205020404" pitchFamily="49" charset="0"/>
              <a:buChar char="o"/>
            </a:pPr>
            <a:r>
              <a:rPr lang="en-US"/>
              <a:t> Frequent online shoppers</a:t>
            </a:r>
          </a:p>
          <a:p>
            <a:pPr>
              <a:buFont typeface="Courier New" panose="02070309020205020404" pitchFamily="49" charset="0"/>
              <a:buChar char="o"/>
            </a:pPr>
            <a:r>
              <a:rPr lang="en-US"/>
              <a:t> People who like to follow international trends</a:t>
            </a:r>
          </a:p>
          <a:p>
            <a:pPr>
              <a:buFont typeface="Courier New" panose="02070309020205020404" pitchFamily="49" charset="0"/>
              <a:buChar char="o"/>
            </a:pPr>
            <a:r>
              <a:rPr lang="en-US"/>
              <a:t> Buyers who do not want to experience shipping delays</a:t>
            </a:r>
          </a:p>
          <a:p>
            <a:pPr>
              <a:buFont typeface="Courier New" panose="02070309020205020404" pitchFamily="49" charset="0"/>
              <a:buChar char="o"/>
            </a:pPr>
            <a:r>
              <a:rPr lang="en-US"/>
              <a:t> Buyers who do not want to wait for international releases</a:t>
            </a:r>
          </a:p>
        </p:txBody>
      </p:sp>
      <p:pic>
        <p:nvPicPr>
          <p:cNvPr id="5" name="Picture 4" descr="A picture containing indoor, computer, laptop, table&#10;&#10;Description automatically generated">
            <a:extLst>
              <a:ext uri="{FF2B5EF4-FFF2-40B4-BE49-F238E27FC236}">
                <a16:creationId xmlns:a16="http://schemas.microsoft.com/office/drawing/2014/main" id="{BE015959-2E6F-C041-8C66-9217852C6D25}"/>
              </a:ext>
            </a:extLst>
          </p:cNvPr>
          <p:cNvPicPr>
            <a:picLocks noChangeAspect="1"/>
          </p:cNvPicPr>
          <p:nvPr/>
        </p:nvPicPr>
        <p:blipFill>
          <a:blip r:embed="rId2"/>
          <a:stretch>
            <a:fillRect/>
          </a:stretch>
        </p:blipFill>
        <p:spPr>
          <a:xfrm>
            <a:off x="6096000" y="1771765"/>
            <a:ext cx="5455921" cy="3314470"/>
          </a:xfrm>
          <a:prstGeom prst="rect">
            <a:avLst/>
          </a:prstGeom>
        </p:spPr>
      </p:pic>
    </p:spTree>
    <p:extLst>
      <p:ext uri="{BB962C8B-B14F-4D97-AF65-F5344CB8AC3E}">
        <p14:creationId xmlns:p14="http://schemas.microsoft.com/office/powerpoint/2010/main" val="242566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2DDB-719F-0B48-8D20-F6B6F339E138}"/>
              </a:ext>
            </a:extLst>
          </p:cNvPr>
          <p:cNvSpPr>
            <a:spLocks noGrp="1"/>
          </p:cNvSpPr>
          <p:nvPr>
            <p:ph type="title"/>
          </p:nvPr>
        </p:nvSpPr>
        <p:spPr>
          <a:xfrm>
            <a:off x="1024129" y="585216"/>
            <a:ext cx="4431792" cy="1499616"/>
          </a:xfrm>
        </p:spPr>
        <p:txBody>
          <a:bodyPr>
            <a:normAutofit/>
          </a:bodyPr>
          <a:lstStyle/>
          <a:p>
            <a:r>
              <a:rPr lang="en-US" sz="4300"/>
              <a:t>Will people trust our service platform?</a:t>
            </a:r>
          </a:p>
        </p:txBody>
      </p:sp>
      <p:sp>
        <p:nvSpPr>
          <p:cNvPr id="3" name="Content Placeholder 2">
            <a:extLst>
              <a:ext uri="{FF2B5EF4-FFF2-40B4-BE49-F238E27FC236}">
                <a16:creationId xmlns:a16="http://schemas.microsoft.com/office/drawing/2014/main" id="{C7EDA33D-3C74-7A41-8696-D8272F9B396D}"/>
              </a:ext>
            </a:extLst>
          </p:cNvPr>
          <p:cNvSpPr>
            <a:spLocks noGrp="1"/>
          </p:cNvSpPr>
          <p:nvPr>
            <p:ph idx="1"/>
          </p:nvPr>
        </p:nvSpPr>
        <p:spPr>
          <a:xfrm>
            <a:off x="1024128" y="2286000"/>
            <a:ext cx="4429615" cy="3931920"/>
          </a:xfrm>
        </p:spPr>
        <p:txBody>
          <a:bodyPr vert="horz" lIns="45720" tIns="45720" rIns="45720" bIns="45720" rtlCol="0">
            <a:normAutofit/>
          </a:bodyPr>
          <a:lstStyle/>
          <a:p>
            <a:pPr>
              <a:buFont typeface="Courier New" panose="02070309020205020404" pitchFamily="49" charset="0"/>
              <a:buChar char="o"/>
            </a:pPr>
            <a:r>
              <a:rPr lang="en-US"/>
              <a:t> Will people pay for this service?</a:t>
            </a:r>
          </a:p>
          <a:p>
            <a:pPr>
              <a:buFont typeface="Courier New" panose="02070309020205020404" pitchFamily="49" charset="0"/>
              <a:buChar char="o"/>
            </a:pPr>
            <a:r>
              <a:rPr lang="en-US"/>
              <a:t> Example: Malaysians shopping in Singapore for the latest iPhone</a:t>
            </a:r>
          </a:p>
          <a:p>
            <a:pPr>
              <a:buFont typeface="Courier New" panose="02070309020205020404" pitchFamily="49" charset="0"/>
              <a:buChar char="o"/>
            </a:pPr>
            <a:r>
              <a:rPr lang="en-US"/>
              <a:t> Example: Success of food delivery applications (UberEATS)</a:t>
            </a:r>
          </a:p>
          <a:p>
            <a:pPr>
              <a:buFont typeface="Courier New" panose="02070309020205020404" pitchFamily="49" charset="0"/>
              <a:buChar char="o"/>
            </a:pPr>
            <a:r>
              <a:rPr lang="en-US"/>
              <a:t> People value convenience and speed</a:t>
            </a:r>
          </a:p>
        </p:txBody>
      </p:sp>
      <p:grpSp>
        <p:nvGrpSpPr>
          <p:cNvPr id="6" name="Group 5">
            <a:extLst>
              <a:ext uri="{FF2B5EF4-FFF2-40B4-BE49-F238E27FC236}">
                <a16:creationId xmlns:a16="http://schemas.microsoft.com/office/drawing/2014/main" id="{CFE6B60C-447A-0D40-BE01-44F73E32066B}"/>
              </a:ext>
            </a:extLst>
          </p:cNvPr>
          <p:cNvGrpSpPr/>
          <p:nvPr/>
        </p:nvGrpSpPr>
        <p:grpSpPr>
          <a:xfrm>
            <a:off x="6093822" y="1983181"/>
            <a:ext cx="5454073" cy="3258836"/>
            <a:chOff x="6093822" y="1983181"/>
            <a:chExt cx="5454073" cy="3258836"/>
          </a:xfrm>
        </p:grpSpPr>
        <p:pic>
          <p:nvPicPr>
            <p:cNvPr id="4" name="Picture 3" descr="A group of people standing in front of a crowd&#10;&#10;Description automatically generated">
              <a:extLst>
                <a:ext uri="{FF2B5EF4-FFF2-40B4-BE49-F238E27FC236}">
                  <a16:creationId xmlns:a16="http://schemas.microsoft.com/office/drawing/2014/main" id="{38B82FE9-8D68-E649-847A-8B88CA9176F8}"/>
                </a:ext>
              </a:extLst>
            </p:cNvPr>
            <p:cNvPicPr>
              <a:picLocks noChangeAspect="1"/>
            </p:cNvPicPr>
            <p:nvPr/>
          </p:nvPicPr>
          <p:blipFill>
            <a:blip r:embed="rId2"/>
            <a:stretch>
              <a:fillRect/>
            </a:stretch>
          </p:blipFill>
          <p:spPr>
            <a:xfrm>
              <a:off x="6096000" y="1983181"/>
              <a:ext cx="5451895" cy="2889504"/>
            </a:xfrm>
            <a:prstGeom prst="rect">
              <a:avLst/>
            </a:prstGeom>
          </p:spPr>
        </p:pic>
        <p:sp>
          <p:nvSpPr>
            <p:cNvPr id="5" name="TextBox 4">
              <a:extLst>
                <a:ext uri="{FF2B5EF4-FFF2-40B4-BE49-F238E27FC236}">
                  <a16:creationId xmlns:a16="http://schemas.microsoft.com/office/drawing/2014/main" id="{D5ED9689-14DE-394D-A6CC-CF02E9C9470F}"/>
                </a:ext>
              </a:extLst>
            </p:cNvPr>
            <p:cNvSpPr txBox="1"/>
            <p:nvPr/>
          </p:nvSpPr>
          <p:spPr>
            <a:xfrm>
              <a:off x="6093822" y="4872685"/>
              <a:ext cx="4784271" cy="369332"/>
            </a:xfrm>
            <a:prstGeom prst="rect">
              <a:avLst/>
            </a:prstGeom>
            <a:noFill/>
          </p:spPr>
          <p:txBody>
            <a:bodyPr wrap="square" rtlCol="0">
              <a:spAutoFit/>
            </a:bodyPr>
            <a:lstStyle/>
            <a:p>
              <a:r>
                <a:rPr lang="en-US" dirty="0"/>
                <a:t>Source: </a:t>
              </a:r>
              <a:r>
                <a:rPr lang="en-US" dirty="0">
                  <a:hlinkClick r:id="rId3"/>
                </a:rPr>
                <a:t>Strait Times</a:t>
              </a:r>
              <a:endParaRPr lang="en-US" dirty="0"/>
            </a:p>
          </p:txBody>
        </p:sp>
      </p:grpSp>
    </p:spTree>
    <p:extLst>
      <p:ext uri="{BB962C8B-B14F-4D97-AF65-F5344CB8AC3E}">
        <p14:creationId xmlns:p14="http://schemas.microsoft.com/office/powerpoint/2010/main" val="26184318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0</TotalTime>
  <Words>515</Words>
  <Application>Microsoft Office PowerPoint</Application>
  <PresentationFormat>Widescreen</PresentationFormat>
  <Paragraphs>161</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Integral</vt:lpstr>
      <vt:lpstr>Seesaw pitch</vt:lpstr>
      <vt:lpstr>Who are we and what do we do?</vt:lpstr>
      <vt:lpstr>How did this idea come about?</vt:lpstr>
      <vt:lpstr>Not new, but better!</vt:lpstr>
      <vt:lpstr>Potential Profitability of seesaw</vt:lpstr>
      <vt:lpstr>Target market</vt:lpstr>
      <vt:lpstr>Product ferries</vt:lpstr>
      <vt:lpstr>Product receivers</vt:lpstr>
      <vt:lpstr>Will people trust our service platform?</vt:lpstr>
      <vt:lpstr>Competitors analysis</vt:lpstr>
      <vt:lpstr>team knowledge, expertise and advantages</vt:lpstr>
      <vt:lpstr>External expertise required</vt:lpstr>
      <vt:lpstr>Financial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Seesaw pitch</dc:title>
  <dc:creator>Sher Anne Wong</dc:creator>
  <cp:lastModifiedBy>Sher Anne Wong</cp:lastModifiedBy>
  <cp:revision>3</cp:revision>
  <dcterms:created xsi:type="dcterms:W3CDTF">2020-04-28T05:29:05Z</dcterms:created>
  <dcterms:modified xsi:type="dcterms:W3CDTF">2020-04-28T05:31:38Z</dcterms:modified>
</cp:coreProperties>
</file>